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0" r:id="rId2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70AD47"/>
    <a:srgbClr val="CCFFCC"/>
    <a:srgbClr val="66FFFF"/>
    <a:srgbClr val="FF6600"/>
    <a:srgbClr val="FF9900"/>
    <a:srgbClr val="FFCC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92" autoAdjust="0"/>
    <p:restoredTop sz="94660"/>
  </p:normalViewPr>
  <p:slideViewPr>
    <p:cSldViewPr snapToGrid="0">
      <p:cViewPr varScale="1">
        <p:scale>
          <a:sx n="76" d="100"/>
          <a:sy n="76" d="100"/>
        </p:scale>
        <p:origin x="24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787" cy="49869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1"/>
            <a:ext cx="2949787" cy="49869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80B23ACF-5A42-4DA7-A3BD-9C2A7852991F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8"/>
            <a:ext cx="5445760" cy="3913614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06574538-4354-40E0-BD1D-AFA77778C3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6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747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441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199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189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523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431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330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973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168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6543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5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42AAC-98A8-494C-8B29-DA56F77A8623}" type="datetimeFigureOut">
              <a:rPr kumimoji="1" lang="ja-JP" altLang="en-US" smtClean="0"/>
              <a:t>2019/3/5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B77D4-B307-4921-A686-55093900FB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74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A48EF94D-2FC3-4D1E-A19C-F4A1CCDE3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64" y="6336216"/>
            <a:ext cx="6858000" cy="3599357"/>
          </a:xfrm>
          <a:prstGeom prst="rect">
            <a:avLst/>
          </a:prstGeom>
        </p:spPr>
      </p:pic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DDBC4ED-17E6-4E35-B64C-A97A9B666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33" y="6809599"/>
            <a:ext cx="5616018" cy="2641229"/>
          </a:xfrm>
          <a:prstGeom prst="roundRect">
            <a:avLst/>
          </a:prstGeom>
          <a:solidFill>
            <a:schemeClr val="bg1"/>
          </a:solidFill>
          <a:ln w="571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lang="ja-JP" altLang="en-US" sz="3200" kern="100" dirty="0">
                <a:solidFill>
                  <a:srgbClr val="00000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時間：９</a:t>
            </a:r>
            <a:r>
              <a:rPr lang="ja-JP" sz="3200" kern="100" dirty="0">
                <a:solidFill>
                  <a:srgbClr val="00000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：</a:t>
            </a:r>
            <a:r>
              <a:rPr lang="ja-JP" altLang="en-US" sz="3200" kern="100" dirty="0">
                <a:solidFill>
                  <a:srgbClr val="00000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３０</a:t>
            </a:r>
            <a:r>
              <a:rPr lang="ja-JP" sz="3200" kern="100" dirty="0">
                <a:solidFill>
                  <a:srgbClr val="00000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～</a:t>
            </a:r>
            <a:r>
              <a:rPr lang="ja-JP" altLang="en-US" sz="3200" kern="100" dirty="0">
                <a:solidFill>
                  <a:srgbClr val="00000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１７：００</a:t>
            </a:r>
            <a:endParaRPr lang="en-US" sz="3200" kern="100" dirty="0">
              <a:solidFill>
                <a:srgbClr val="000000"/>
              </a:solidFill>
              <a:effectLst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Times New Roman" panose="02020603050405020304" pitchFamily="18" charset="0"/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ja-JP" sz="3200" kern="100" dirty="0">
                <a:solidFill>
                  <a:srgbClr val="00000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場所：狭山ケーブルテレビ</a:t>
            </a:r>
            <a:endParaRPr lang="en-US" altLang="ja-JP" sz="3200" kern="100" dirty="0">
              <a:solidFill>
                <a:srgbClr val="000000"/>
              </a:solidFill>
              <a:effectLst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Times New Roman" panose="02020603050405020304" pitchFamily="18" charset="0"/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ja-JP" altLang="en-US" sz="3200" kern="1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営業所</a:t>
            </a:r>
            <a:r>
              <a:rPr lang="en-US" sz="3200" kern="100" dirty="0">
                <a:solidFill>
                  <a:srgbClr val="00000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1F</a:t>
            </a:r>
            <a:r>
              <a:rPr lang="en-US" altLang="ja-JP" sz="3200" kern="100" dirty="0">
                <a:solidFill>
                  <a:srgbClr val="00000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(</a:t>
            </a:r>
            <a:r>
              <a:rPr lang="ja-JP" altLang="en-US" sz="3200" kern="100" dirty="0">
                <a:solidFill>
                  <a:srgbClr val="00000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狭山市狭山</a:t>
            </a:r>
            <a:r>
              <a:rPr lang="en-US" altLang="ja-JP" sz="3200" kern="100" dirty="0">
                <a:solidFill>
                  <a:srgbClr val="00000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20-1</a:t>
            </a:r>
            <a:r>
              <a:rPr lang="ja-JP" altLang="en-US" sz="3200" kern="100" dirty="0">
                <a:solidFill>
                  <a:srgbClr val="00000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）</a:t>
            </a:r>
            <a:endParaRPr lang="en-US" altLang="ja-JP" sz="3200" kern="100" dirty="0">
              <a:solidFill>
                <a:srgbClr val="000000"/>
              </a:solidFill>
              <a:effectLst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Times New Roman" panose="02020603050405020304" pitchFamily="18" charset="0"/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ja-JP" altLang="en-US" sz="3200" kern="1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お問合せ：</a:t>
            </a:r>
            <a:r>
              <a:rPr lang="en-US" altLang="ja-JP" sz="3200" kern="1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04-2954-2200</a:t>
            </a:r>
            <a:endParaRPr lang="en-US" altLang="ja-JP" sz="3200" kern="100" dirty="0">
              <a:solidFill>
                <a:srgbClr val="000000"/>
              </a:solidFill>
              <a:effectLst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Times New Roman" panose="02020603050405020304" pitchFamily="18" charset="0"/>
            </a:endParaRPr>
          </a:p>
          <a:p>
            <a:pPr indent="0">
              <a:buNone/>
            </a:pPr>
            <a:r>
              <a:rPr lang="ja-JP" altLang="en-US" sz="1000" kern="10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◎１</a:t>
            </a:r>
            <a:r>
              <a:rPr lang="ja-JP" sz="1000" kern="10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８歳未満の方は保護者の方とご一緒にお越し下さい。</a:t>
            </a:r>
            <a:r>
              <a:rPr lang="ja-JP" altLang="en-US" sz="1000" kern="10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（お申込みには保護者の方の　ご本人様確認書類＋ご本人名義のお申込者クレジットカードが必要となります）　　　◎</a:t>
            </a:r>
            <a:r>
              <a:rPr lang="ja-JP" sz="1000" kern="10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駐車場数に限りがございます</a:t>
            </a:r>
            <a:r>
              <a:rPr lang="ja-JP" altLang="en-US" sz="1000" kern="10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。</a:t>
            </a:r>
            <a:r>
              <a:rPr lang="ja-JP" sz="1000" kern="10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出来るだけ公共機関</a:t>
            </a:r>
            <a:r>
              <a:rPr lang="ja-JP" altLang="en-US" sz="1000" kern="10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のご利用をお願いします。</a:t>
            </a:r>
            <a:r>
              <a:rPr lang="ja-JP" altLang="en-US" sz="1400" kern="10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ja-JP" sz="140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6" name="角丸四角形 2">
            <a:extLst>
              <a:ext uri="{FF2B5EF4-FFF2-40B4-BE49-F238E27FC236}">
                <a16:creationId xmlns:a16="http://schemas.microsoft.com/office/drawing/2014/main" id="{CEE096AC-1168-4154-80B3-1B3C02AEC10D}"/>
              </a:ext>
            </a:extLst>
          </p:cNvPr>
          <p:cNvSpPr/>
          <p:nvPr/>
        </p:nvSpPr>
        <p:spPr>
          <a:xfrm>
            <a:off x="181436" y="44450"/>
            <a:ext cx="6573874" cy="192692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050" kern="10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2049" name="Picture 1" descr="logo-header">
            <a:extLst>
              <a:ext uri="{FF2B5EF4-FFF2-40B4-BE49-F238E27FC236}">
                <a16:creationId xmlns:a16="http://schemas.microsoft.com/office/drawing/2014/main" id="{8F1793EB-8BBB-42F3-855E-118E8D5A0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023" y="237075"/>
            <a:ext cx="1292727" cy="45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図 7" descr="sakura">
            <a:extLst>
              <a:ext uri="{FF2B5EF4-FFF2-40B4-BE49-F238E27FC236}">
                <a16:creationId xmlns:a16="http://schemas.microsoft.com/office/drawing/2014/main" id="{860DBD81-85D4-41E6-9FCC-90C459084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3" y="315467"/>
            <a:ext cx="1089337" cy="84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00AD14C4-3EF8-444B-A831-534DF1963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4046CB1-054A-46CC-B41D-426E3AF6D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72" y="1971374"/>
            <a:ext cx="6430371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２０１９／３／２１（祝）</a:t>
            </a:r>
            <a:r>
              <a:rPr kumimoji="0" lang="ja-JP" altLang="en-US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学生さま特別</a:t>
            </a:r>
            <a:r>
              <a:rPr kumimoji="0" lang="ja-JP" altLang="ja-JP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企画！</a:t>
            </a:r>
            <a:endParaRPr kumimoji="0" lang="ja-JP" altLang="ja-JP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81F85253-15FC-42DB-89CD-5707557E6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entury" panose="02040604050505020304" pitchFamily="18" charset="0"/>
                <a:ea typeface="AR丸ゴシック体M"/>
                <a:cs typeface="Times New Roman" panose="02020603050405020304" pitchFamily="18" charset="0"/>
              </a:rPr>
              <a:t>　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5ECD3B52-DD4F-4A2C-900B-19660539C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359" y="740440"/>
            <a:ext cx="643037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3600" b="1" i="0" u="none" strike="noStrike" cap="none" normalizeH="0" baseline="0" dirty="0">
                <a:ln>
                  <a:noFill/>
                </a:ln>
                <a:solidFill>
                  <a:srgbClr val="FF7C80"/>
                </a:solidFill>
                <a:effectLst/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　　　格安スマホ</a:t>
            </a:r>
            <a:endParaRPr kumimoji="0" lang="en-US" altLang="ja-JP" sz="3600" b="1" i="0" u="none" strike="noStrike" cap="none" normalizeH="0" baseline="0" dirty="0">
              <a:ln>
                <a:noFill/>
              </a:ln>
              <a:solidFill>
                <a:srgbClr val="FF7C80"/>
              </a:solidFill>
              <a:effectLst/>
              <a:latin typeface="HGS創英角ﾎﾟｯﾌﾟ体" panose="040B0A00000000000000" pitchFamily="50" charset="-128"/>
              <a:ea typeface="HGS創英角ﾎﾟｯﾌﾟ体" panose="040B0A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3600" b="1" i="0" u="none" strike="noStrike" cap="none" normalizeH="0" baseline="0" dirty="0">
                <a:ln>
                  <a:noFill/>
                </a:ln>
                <a:solidFill>
                  <a:srgbClr val="FF7C80"/>
                </a:solidFill>
                <a:effectLst/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デビュー応援！イベント開催</a:t>
            </a:r>
            <a:endParaRPr kumimoji="0" lang="ja-JP" altLang="ja-JP" sz="3600" b="0" i="0" u="none" strike="noStrike" cap="none" normalizeH="0" baseline="0" dirty="0">
              <a:ln>
                <a:noFill/>
              </a:ln>
              <a:solidFill>
                <a:srgbClr val="FF7C80"/>
              </a:solidFill>
              <a:effectLst/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9A00499-4393-4BB7-B26B-85922249B9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7075" y="3265861"/>
            <a:ext cx="2652334" cy="3070355"/>
          </a:xfrm>
          <a:prstGeom prst="rect">
            <a:avLst/>
          </a:prstGeom>
        </p:spPr>
      </p:pic>
      <p:sp>
        <p:nvSpPr>
          <p:cNvPr id="14" name="雲形吹き出し 9">
            <a:extLst>
              <a:ext uri="{FF2B5EF4-FFF2-40B4-BE49-F238E27FC236}">
                <a16:creationId xmlns:a16="http://schemas.microsoft.com/office/drawing/2014/main" id="{AF7D4E45-CCFC-4D11-B2A0-92D7CA5C3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7612" y="3334605"/>
            <a:ext cx="2147697" cy="1136829"/>
          </a:xfrm>
          <a:prstGeom prst="cloudCallout">
            <a:avLst>
              <a:gd name="adj1" fmla="val -56235"/>
              <a:gd name="adj2" fmla="val 37796"/>
            </a:avLst>
          </a:prstGeom>
          <a:solidFill>
            <a:srgbClr val="FFCCFF"/>
          </a:solidFill>
          <a:ln w="38100">
            <a:solidFill>
              <a:srgbClr val="FF7C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来店者全員に</a:t>
            </a:r>
            <a:endParaRPr kumimoji="0" lang="en-US" altLang="ja-JP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ステキな</a:t>
            </a:r>
            <a:endParaRPr kumimoji="0" lang="en-US" altLang="ja-JP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プレゼント！</a:t>
            </a:r>
            <a:endParaRPr kumimoji="0" lang="en-US" altLang="ja-JP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雲形吹き出し 10">
            <a:extLst>
              <a:ext uri="{FF2B5EF4-FFF2-40B4-BE49-F238E27FC236}">
                <a16:creationId xmlns:a16="http://schemas.microsoft.com/office/drawing/2014/main" id="{D934FB38-B6C8-45EF-B870-03C89E22C572}"/>
              </a:ext>
            </a:extLst>
          </p:cNvPr>
          <p:cNvSpPr/>
          <p:nvPr/>
        </p:nvSpPr>
        <p:spPr>
          <a:xfrm>
            <a:off x="4418775" y="4735778"/>
            <a:ext cx="2336534" cy="1098887"/>
          </a:xfrm>
          <a:prstGeom prst="cloudCallout">
            <a:avLst>
              <a:gd name="adj1" fmla="val -58656"/>
              <a:gd name="adj2" fmla="val -22685"/>
            </a:avLst>
          </a:prstGeom>
          <a:solidFill>
            <a:srgbClr val="FFCCFF"/>
          </a:solidFill>
          <a:ln w="38100"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altLang="en-US" sz="1600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無料抽選会もお楽しみに！</a:t>
            </a:r>
            <a:endParaRPr lang="ja-JP" sz="1600" kern="100" dirty="0"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F63EA0C-BA00-4302-8DD5-5682D07B91DB}"/>
              </a:ext>
            </a:extLst>
          </p:cNvPr>
          <p:cNvSpPr txBox="1"/>
          <p:nvPr/>
        </p:nvSpPr>
        <p:spPr>
          <a:xfrm>
            <a:off x="1753710" y="6008897"/>
            <a:ext cx="3509813" cy="369332"/>
          </a:xfrm>
          <a:prstGeom prst="rect">
            <a:avLst/>
          </a:prstGeom>
          <a:noFill/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accent5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ご来店、お待ちしております！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C3B7572-AA78-4B2B-B976-6F5B09169A6E}"/>
              </a:ext>
            </a:extLst>
          </p:cNvPr>
          <p:cNvSpPr/>
          <p:nvPr/>
        </p:nvSpPr>
        <p:spPr>
          <a:xfrm>
            <a:off x="3745300" y="280234"/>
            <a:ext cx="2889778" cy="542973"/>
          </a:xfrm>
          <a:prstGeom prst="roundRect">
            <a:avLst/>
          </a:prstGeom>
          <a:solidFill>
            <a:srgbClr val="CCFFCC"/>
          </a:solidFill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848A73BD-5C95-4723-A0D5-BC6C9D70F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634" y="359639"/>
            <a:ext cx="28897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1" i="0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当日申込限定特典付き！</a:t>
            </a:r>
            <a:endParaRPr kumimoji="0" lang="en-US" altLang="ja-JP" sz="1800" b="1" i="0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6" name="雲形吹き出し 9">
            <a:extLst>
              <a:ext uri="{FF2B5EF4-FFF2-40B4-BE49-F238E27FC236}">
                <a16:creationId xmlns:a16="http://schemas.microsoft.com/office/drawing/2014/main" id="{A499AB08-3A00-488C-9551-52D6650AC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56" y="3329134"/>
            <a:ext cx="2479021" cy="1933052"/>
          </a:xfrm>
          <a:prstGeom prst="cloudCallout">
            <a:avLst>
              <a:gd name="adj1" fmla="val 47177"/>
              <a:gd name="adj2" fmla="val 42589"/>
            </a:avLst>
          </a:prstGeom>
          <a:solidFill>
            <a:srgbClr val="66FFFF"/>
          </a:solidFill>
          <a:ln w="3810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お子さまの</a:t>
            </a:r>
            <a:endParaRPr kumimoji="0" lang="en-US" altLang="ja-JP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スマートフォン購入を</a:t>
            </a:r>
            <a:r>
              <a:rPr kumimoji="0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検討中の</a:t>
            </a:r>
            <a:endParaRPr kumimoji="0"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保護者さま</a:t>
            </a:r>
            <a:endParaRPr kumimoji="0" lang="en-US" altLang="ja-JP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必見です！</a:t>
            </a:r>
            <a:endParaRPr kumimoji="0" lang="ja-JP" altLang="ja-JP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1" name="図 20" descr="地図, 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3F03042-C0CE-4D26-ACEC-ABAE1C88A6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984" y="6552461"/>
            <a:ext cx="1558428" cy="1101739"/>
          </a:xfrm>
          <a:prstGeom prst="rect">
            <a:avLst/>
          </a:prstGeom>
        </p:spPr>
      </p:pic>
      <p:sp>
        <p:nvSpPr>
          <p:cNvPr id="22" name="楕円 21">
            <a:extLst>
              <a:ext uri="{FF2B5EF4-FFF2-40B4-BE49-F238E27FC236}">
                <a16:creationId xmlns:a16="http://schemas.microsoft.com/office/drawing/2014/main" id="{F2F3CE11-E8F5-40C6-8C08-3E5411EF4CAF}"/>
              </a:ext>
            </a:extLst>
          </p:cNvPr>
          <p:cNvSpPr/>
          <p:nvPr/>
        </p:nvSpPr>
        <p:spPr>
          <a:xfrm>
            <a:off x="181436" y="5384800"/>
            <a:ext cx="2257790" cy="739359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電話</a:t>
            </a:r>
            <a:r>
              <a:rPr kumimoji="1" lang="ja-JP" altLang="en-US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予約</a:t>
            </a:r>
            <a:r>
              <a:rPr kumimoji="1" lang="ja-JP" altLang="en-US" b="1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優先</a:t>
            </a:r>
          </a:p>
        </p:txBody>
      </p:sp>
    </p:spTree>
    <p:extLst>
      <p:ext uri="{BB962C8B-B14F-4D97-AF65-F5344CB8AC3E}">
        <p14:creationId xmlns:p14="http://schemas.microsoft.com/office/powerpoint/2010/main" val="2830131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1052</TotalTime>
  <Words>95</Words>
  <Application>Microsoft Office PowerPoint</Application>
  <PresentationFormat>A4 210 x 297 mm</PresentationFormat>
  <Paragraphs>23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HGP創英角ﾎﾟｯﾌﾟ体</vt:lpstr>
      <vt:lpstr>HGS創英角ﾎﾟｯﾌﾟ体</vt:lpstr>
      <vt:lpstr>HG丸ｺﾞｼｯｸM-PRO</vt:lpstr>
      <vt:lpstr>Arial</vt:lpstr>
      <vt:lpstr>Calibri</vt:lpstr>
      <vt:lpstr>Calibri Light</vt:lpstr>
      <vt:lpstr>Century</vt:lpstr>
      <vt:lpstr>Office テーマ</vt:lpstr>
      <vt:lpstr>PowerPoint プレゼンテーション</vt:lpstr>
    </vt:vector>
  </TitlesOfParts>
  <Company>株式会社ケイ・オプティコム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丸山 智裕</dc:creator>
  <cp:lastModifiedBy>1858</cp:lastModifiedBy>
  <cp:revision>64</cp:revision>
  <cp:lastPrinted>2019-02-20T05:39:52Z</cp:lastPrinted>
  <dcterms:created xsi:type="dcterms:W3CDTF">2018-10-18T06:56:56Z</dcterms:created>
  <dcterms:modified xsi:type="dcterms:W3CDTF">2019-03-05T05:08:56Z</dcterms:modified>
</cp:coreProperties>
</file>